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9" Type="http://schemas.openxmlformats.org/officeDocument/2006/relationships/viewProps" Target="viewProps.xml" /><Relationship Id="rId4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1" Type="http://schemas.openxmlformats.org/officeDocument/2006/relationships/tableStyles" Target="tableStyles.xml" /><Relationship Id="rId5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fr/3/library/index.html" TargetMode="Externa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ythoncheatsheet.org/cheatsheet/basics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3/library/urllib.request.html#module-urllib.request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Python pour les SHS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 du module standard, les bibliothèques</a:t>
            </a:r>
            <a:br/>
            <a:br/>
            <a:r>
              <a:rPr/>
              <a:t>Émilien Schultz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2024-12-12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Possibilité de définir ses propres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Opérateur </a:t>
            </a:r>
            <a:r>
              <a:rPr>
                <a:latin typeface="Courier"/>
              </a:rPr>
              <a:t>def</a:t>
            </a:r>
            <a:r>
              <a:rPr/>
              <a:t> et </a:t>
            </a:r>
            <a:r>
              <a:rPr>
                <a:latin typeface="Courier"/>
              </a:rPr>
              <a:t>return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def</a:t>
            </a:r>
            <a:r>
              <a:rPr>
                <a:latin typeface="Courier"/>
              </a:rPr>
              <a:t> nom_de_la_fonction(entrée1, entrée2, ...):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"""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DOCSTRING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"""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sortie</a:t>
            </a:r>
          </a:p>
          <a:p>
            <a:pPr lvl="0" indent="0" marL="0">
              <a:buNone/>
            </a:pPr>
            <a:r>
              <a:rPr/>
              <a:t>Une fois définie, il est possible d’utiliser cette fonction</a:t>
            </a:r>
          </a:p>
          <a:p>
            <a:pPr lvl="0" indent="0">
              <a:buNone/>
            </a:pPr>
            <a:r>
              <a:rPr>
                <a:latin typeface="Courier"/>
              </a:rPr>
              <a:t>nom_de_la_fonction(val1, val2)</a:t>
            </a:r>
          </a:p>
          <a:p>
            <a:pPr lvl="0" indent="0" marL="0">
              <a:buNone/>
            </a:pPr>
            <a:r>
              <a:rPr/>
              <a:t>Une fonction est aussi un objet …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 : mettre en fonction le 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Entrée un texte et le seuil de lettre</a:t>
            </a:r>
          </a:p>
          <a:p>
            <a:pPr lvl="0"/>
            <a:r>
              <a:rPr/>
              <a:t>Ecrire une docstring</a:t>
            </a:r>
          </a:p>
          <a:p>
            <a:pPr lvl="0"/>
            <a:r>
              <a:rPr/>
              <a:t>Renvoyer à la sortie le dictionnaire d’information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 du langage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Langage, module et bibliothèques</a:t>
            </a:r>
          </a:p>
        </p:txBody>
      </p:sp>
      <p:pic>
        <p:nvPicPr>
          <p:cNvPr descr="img/stand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1193800"/>
            <a:ext cx="4495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Bibliothèque standard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de la librairie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os</a:t>
            </a:r>
          </a:p>
          <a:p>
            <a:pPr lvl="0"/>
            <a:r>
              <a:rPr/>
              <a:t>math</a:t>
            </a:r>
          </a:p>
          <a:p>
            <a:pPr lvl="0"/>
            <a:r>
              <a:rPr/>
              <a:t>time</a:t>
            </a:r>
          </a:p>
          <a:p>
            <a:pPr lvl="0"/>
            <a:r>
              <a:rPr/>
              <a:t>…</a:t>
            </a:r>
          </a:p>
          <a:p>
            <a:pPr lvl="0" indent="0" marL="0">
              <a:buNone/>
            </a:pPr>
            <a:r>
              <a:rPr/>
              <a:t>Importation directe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Obtenir le temps actuel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time</a:t>
            </a:r>
            <a:br/>
            <a:r>
              <a:rPr>
                <a:latin typeface="Courier"/>
              </a:rPr>
              <a:t>time.time()</a:t>
            </a:r>
          </a:p>
          <a:p>
            <a:pPr lvl="0" indent="0">
              <a:buNone/>
            </a:pPr>
            <a:r>
              <a:rPr>
                <a:latin typeface="Courier"/>
              </a:rPr>
              <a:t>1734082203.06239</a:t>
            </a:r>
          </a:p>
          <a:p>
            <a:pPr lvl="0" indent="0" marL="0">
              <a:buNone/>
            </a:pPr>
            <a:r>
              <a:rPr/>
              <a:t>Calculer une racine carrée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  <a:br/>
            <a:r>
              <a:rPr>
                <a:latin typeface="Courier"/>
              </a:rPr>
              <a:t>math.sqrt(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10.0</a:t>
            </a:r>
          </a:p>
          <a:p>
            <a:pPr lvl="0" indent="0" marL="0">
              <a:buNone/>
            </a:pPr>
            <a:r>
              <a:rPr/>
              <a:t>Prendre toutes les paires d’un ensemble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itertools</a:t>
            </a:r>
            <a:br/>
            <a:r>
              <a:rPr>
                <a:latin typeface="Courier"/>
              </a:rPr>
              <a:t>ensemble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"abcd"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for</a:t>
            </a:r>
            <a:r>
              <a:rPr>
                <a:latin typeface="Courier"/>
              </a:rPr>
              <a:t> i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itertools.combinations(ensemble,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):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08000"/>
                </a:solidFill>
                <a:latin typeface="Courier"/>
              </a:rPr>
              <a:t>print</a:t>
            </a:r>
            <a:r>
              <a:rPr>
                <a:latin typeface="Courier"/>
              </a:rPr>
              <a:t>(i)</a:t>
            </a:r>
          </a:p>
          <a:p>
            <a:pPr lvl="0" indent="0">
              <a:buNone/>
            </a:pPr>
            <a:r>
              <a:rPr>
                <a:latin typeface="Courier"/>
              </a:rPr>
              <a:t>('a', 'b')
('a', 'c')
('a', 'd')
('b', 'c')
('b', 'd')
('c', 'd')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Au-delà, codes Python non-standards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vaste ensemble de contenus</a:t>
            </a:r>
          </a:p>
        </p:txBody>
      </p:sp>
      <p:pic>
        <p:nvPicPr>
          <p:cNvPr descr="img/univer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95400"/>
            <a:ext cx="51054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 module à la bibliothèque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Module</a:t>
            </a:r>
            <a:r>
              <a:rPr/>
              <a:t> : un fichier .py qui contient le code</a:t>
            </a:r>
          </a:p>
          <a:p>
            <a:pPr lvl="0"/>
            <a:r>
              <a:rPr b="1"/>
              <a:t>Package</a:t>
            </a:r>
            <a:r>
              <a:rPr/>
              <a:t> : une collection de module dans un dossier</a:t>
            </a:r>
          </a:p>
          <a:p>
            <a:pPr lvl="0"/>
            <a:r>
              <a:rPr b="1"/>
              <a:t>Bibliothèque</a:t>
            </a:r>
            <a:r>
              <a:rPr/>
              <a:t> : un ensemble interdépendant de code</a:t>
            </a:r>
          </a:p>
          <a:p>
            <a:pPr lvl="0" indent="0" marL="0">
              <a:buNone/>
            </a:pPr>
            <a:r>
              <a:rPr/>
              <a:t>Pour complexifier, ces éléments peuvent se retrouver à plusieurs endroits …</a:t>
            </a:r>
          </a:p>
          <a:p>
            <a:pPr lvl="0"/>
            <a:r>
              <a:rPr/>
              <a:t>Dépôt officiel</a:t>
            </a:r>
          </a:p>
          <a:p>
            <a:pPr lvl="0"/>
            <a:r>
              <a:rPr/>
              <a:t>Page github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</a:p>
        </p:txBody>
      </p:sp>
      <p:pic>
        <p:nvPicPr>
          <p:cNvPr descr="img/packagesmodul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509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Où en sommes-nous ?</a:t>
            </a:r>
          </a:p>
        </p:txBody>
      </p:sp>
      <p:pic>
        <p:nvPicPr>
          <p:cNvPr descr="img/etatavancemen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52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Intermède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Créons notre module Python avec la fonction créée au début de la séance</a:t>
            </a:r>
          </a:p>
          <a:p>
            <a:pPr lvl="0"/>
            <a:r>
              <a:rPr/>
              <a:t>Mettre la déclaration de la fonction dans un fichier </a:t>
            </a:r>
            <a:r>
              <a:rPr>
                <a:latin typeface="Courier"/>
              </a:rPr>
              <a:t>.py</a:t>
            </a:r>
          </a:p>
          <a:p>
            <a:pPr lvl="0"/>
            <a:r>
              <a:rPr/>
              <a:t>L’importer pour l’utiliser</a:t>
            </a:r>
          </a:p>
          <a:p>
            <a:pPr lvl="0" indent="0" marL="0">
              <a:buNone/>
            </a:pPr>
            <a:r>
              <a:rPr/>
              <a:t>Cela permet de rendre notre code plus modulaire.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Bibliothèques publiées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dépôt centralisé et un outil </a:t>
            </a:r>
            <a:r>
              <a:rPr>
                <a:latin typeface="Courier"/>
              </a:rPr>
              <a:t>pip</a:t>
            </a:r>
            <a:r>
              <a:rPr/>
              <a:t> pour installer facilement</a:t>
            </a:r>
          </a:p>
        </p:txBody>
      </p:sp>
      <p:pic>
        <p:nvPicPr>
          <p:cNvPr descr="img/pyp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tous les codes ne sont pas publiés</a:t>
            </a:r>
          </a:p>
          <a:p>
            <a:pPr lvl="0"/>
            <a:r>
              <a:rPr>
                <a:latin typeface="Courier"/>
              </a:rPr>
              <a:t>pip</a:t>
            </a:r>
            <a:r>
              <a:rPr/>
              <a:t> installe les dépendances déclarées</a:t>
            </a:r>
          </a:p>
          <a:p>
            <a:pPr lvl="0"/>
            <a:r>
              <a:rPr/>
              <a:t>la publication d’une bibliothèque nécessite de recourir à des outils</a:t>
            </a:r>
          </a:p>
          <a:p>
            <a:pPr lvl="1"/>
            <a:r>
              <a:rPr/>
              <a:t>poetry, flit, etc.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 situation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 nombreux codes</a:t>
            </a:r>
          </a:p>
          <a:p>
            <a:pPr lvl="0"/>
            <a:r>
              <a:rPr/>
              <a:t>Une partie publiée mais sans vérification</a:t>
            </a:r>
          </a:p>
          <a:p>
            <a:pPr lvl="1"/>
            <a:r>
              <a:rPr/>
              <a:t>Anciens</a:t>
            </a:r>
          </a:p>
          <a:p>
            <a:pPr lvl="1"/>
            <a:r>
              <a:rPr/>
              <a:t>Buggés</a:t>
            </a:r>
          </a:p>
          <a:p>
            <a:pPr lvl="0" indent="0" marL="0">
              <a:buNone/>
            </a:pPr>
            <a:r>
              <a:rPr/>
              <a:t>Se repérer dans cette jungle …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quelques bibliothèques intégrées</a:t>
            </a:r>
          </a:p>
        </p:txBody>
      </p:sp>
      <p:pic>
        <p:nvPicPr>
          <p:cNvPr descr="img/python-sta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6680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Chaque bibliotèque a son histoire…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Numpy : l’infrastructure numérique</a:t>
            </a:r>
          </a:p>
        </p:txBody>
      </p:sp>
      <p:pic>
        <p:nvPicPr>
          <p:cNvPr descr="img/num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Matplotlib : l’infrastructure graphique</a:t>
            </a:r>
          </a:p>
        </p:txBody>
      </p:sp>
      <p:pic>
        <p:nvPicPr>
          <p:cNvPr descr="img/matplot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boîte à outils du computationnel scientifique</a:t>
            </a:r>
          </a:p>
        </p:txBody>
      </p:sp>
      <p:pic>
        <p:nvPicPr>
          <p:cNvPr descr="img/sci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193800"/>
            <a:ext cx="4851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Pandas : statistiques dans les tableaux</a:t>
            </a:r>
          </a:p>
        </p:txBody>
      </p:sp>
      <p:pic>
        <p:nvPicPr>
          <p:cNvPr descr="img/panda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93800"/>
            <a:ext cx="6972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Mais pas de panique : il n’est pas nécessaire de tout savoir pour programmer.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Seaborn : visualisations scientifiques avancées</a:t>
            </a:r>
          </a:p>
        </p:txBody>
      </p:sp>
      <p:pic>
        <p:nvPicPr>
          <p:cNvPr descr="img/seabo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193800"/>
            <a:ext cx="6629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Scikit-learn : tout le machine learning</a:t>
            </a:r>
          </a:p>
        </p:txBody>
      </p:sp>
      <p:pic>
        <p:nvPicPr>
          <p:cNvPr descr="img/sklea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8100" y="1193800"/>
            <a:ext cx="6540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SpaCy : NLP facile</a:t>
            </a:r>
          </a:p>
        </p:txBody>
      </p:sp>
      <p:pic>
        <p:nvPicPr>
          <p:cNvPr descr="img/spac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800" y="1193800"/>
            <a:ext cx="5753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Streamlit : Construire des applications</a:t>
            </a:r>
          </a:p>
        </p:txBody>
      </p:sp>
      <p:pic>
        <p:nvPicPr>
          <p:cNvPr descr="img/streamli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7556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Transformers</a:t>
            </a:r>
          </a:p>
        </p:txBody>
      </p:sp>
      <p:pic>
        <p:nvPicPr>
          <p:cNvPr descr="img/transform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70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 bien d’autres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BeautifulSoup pour traiter des données html</a:t>
            </a:r>
          </a:p>
          <a:p>
            <a:pPr lvl="0"/>
            <a:r>
              <a:rPr/>
              <a:t>Dask pour le calcul Big Data</a:t>
            </a:r>
          </a:p>
          <a:p>
            <a:pPr lvl="0"/>
            <a:r>
              <a:rPr/>
              <a:t>Plotly pour des figures interactives</a:t>
            </a:r>
          </a:p>
          <a:p>
            <a:pPr lvl="0"/>
            <a:r>
              <a:rPr/>
              <a:t>Networkx pour l’analyse de réseau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Démarche quand on a une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Identifier la bibliothèque pertinente - attention, les choses peuvent changer</a:t>
            </a:r>
          </a:p>
          <a:p>
            <a:pPr lvl="0"/>
            <a:r>
              <a:rPr/>
              <a:t>Lire la documentation / installer</a:t>
            </a:r>
          </a:p>
          <a:p>
            <a:pPr lvl="0"/>
            <a:r>
              <a:rPr/>
              <a:t>Tester sur un petit exemple</a:t>
            </a:r>
          </a:p>
          <a:p>
            <a:pPr lvl="0"/>
            <a:r>
              <a:rPr/>
              <a:t>Intégrer les fonctions dont on a besoin</a:t>
            </a:r>
          </a:p>
          <a:p>
            <a:pPr lvl="0"/>
            <a:r>
              <a:rPr/>
              <a:t>Éventuellement : développer de la virtuosité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synthèse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Développer des compétences sur des bibliothèques stables</a:t>
            </a:r>
          </a:p>
          <a:p>
            <a:pPr lvl="0" indent="-342900" marL="342900">
              <a:buAutoNum type="arabicPeriod"/>
            </a:pPr>
            <a:r>
              <a:rPr/>
              <a:t>… son sens de l’orientation dans l’open source</a:t>
            </a:r>
          </a:p>
          <a:p>
            <a:pPr lvl="0" indent="-342900" marL="342900">
              <a:buAutoNum type="arabicPeriod"/>
            </a:pPr>
            <a:r>
              <a:rPr/>
              <a:t>… regarder régulièrement ce qui se fait.</a:t>
            </a:r>
          </a:p>
          <a:p>
            <a:pPr lvl="0" indent="0" marL="0">
              <a:buNone/>
            </a:pPr>
            <a:r>
              <a:rPr/>
              <a:t>Et surtout : lire la documentation et les exemples !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pratique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 veut récupérer la page web de l’université pour savoir si on parle de science ouverte.</a:t>
            </a:r>
          </a:p>
          <a:p>
            <a:pPr lvl="0" indent="0" marL="0">
              <a:buNone/>
            </a:pPr>
            <a:r>
              <a:rPr b="1"/>
              <a:t>Comment faire ?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Etape 0 : traduire l’opération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Programmer c’est décomposer en étapes</a:t>
            </a:r>
          </a:p>
          <a:p>
            <a:pPr lvl="0"/>
            <a:r>
              <a:rPr/>
              <a:t>une page web s’obtient par une requête URL</a:t>
            </a:r>
          </a:p>
          <a:p>
            <a:pPr lvl="0"/>
            <a:r>
              <a:rPr/>
              <a:t>veut donc :</a:t>
            </a:r>
          </a:p>
          <a:p>
            <a:pPr lvl="1"/>
            <a:r>
              <a:rPr/>
              <a:t>avoir une url</a:t>
            </a:r>
          </a:p>
          <a:p>
            <a:pPr lvl="1"/>
            <a:r>
              <a:rPr/>
              <a:t>faire la requête</a:t>
            </a:r>
          </a:p>
          <a:p>
            <a:pPr lvl="1"/>
            <a:r>
              <a:rPr/>
              <a:t>récupérer le contenu</a:t>
            </a:r>
          </a:p>
          <a:p>
            <a:pPr lvl="1"/>
            <a:r>
              <a:rPr/>
              <a:t>regarder si notre contenu est dedans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Petit récapitulatif des notions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Principal objectif : </a:t>
            </a:r>
            <a:r>
              <a:rPr b="1"/>
              <a:t>lire un script</a:t>
            </a:r>
          </a:p>
          <a:p>
            <a:pPr lvl="0"/>
            <a:r>
              <a:rPr/>
              <a:t>Les étapes d’exécution / les blocs</a:t>
            </a:r>
          </a:p>
          <a:p>
            <a:pPr lvl="0"/>
            <a:r>
              <a:rPr/>
              <a:t>La création de variables/objets</a:t>
            </a:r>
          </a:p>
          <a:p>
            <a:pPr lvl="0"/>
            <a:r>
              <a:rPr/>
              <a:t>Les entrées sorties</a:t>
            </a:r>
          </a:p>
          <a:p>
            <a:pPr lvl="0" indent="0" marL="0">
              <a:buNone/>
            </a:pPr>
            <a:r>
              <a:rPr/>
              <a:t>Il existe beaucoup de </a:t>
            </a:r>
            <a:r>
              <a:rPr>
                <a:hlinkClick r:id="rId2"/>
              </a:rPr>
              <a:t>cheatsheet</a:t>
            </a:r>
            <a:r>
              <a:rPr/>
              <a:t> avec les notions qui vous permettent d’avoir une idée de l’étendue du langage (jetez un coup d’oeil).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1 : le module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urllib.request, avec sa </a:t>
            </a:r>
            <a:r>
              <a:rPr>
                <a:hlinkClick r:id="rId2"/>
              </a:rPr>
              <a:t>documentation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urllib.request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urlopen</a:t>
            </a:r>
            <a:br/>
            <a:r>
              <a:rPr>
                <a:latin typeface="Courier"/>
              </a:rPr>
              <a:t>url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"https://www.unistra.fr/"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urlopen(url)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response:</a:t>
            </a:r>
            <a:br/>
            <a:r>
              <a:rPr>
                <a:latin typeface="Courier"/>
              </a:rPr>
              <a:t>    body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response.read()</a:t>
            </a:r>
          </a:p>
          <a:p>
            <a:pPr lvl="0" indent="0" marL="0">
              <a:buNone/>
            </a:pPr>
            <a:r>
              <a:rPr/>
              <a:t>Rien besoin d’installer, mais pas une interface très facile à prendre en main.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2 : une bibliothèque</a:t>
            </a:r>
          </a:p>
        </p:txBody>
      </p:sp>
      <p:pic>
        <p:nvPicPr>
          <p:cNvPr descr="img/reques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0800" y="1193800"/>
            <a:ext cx="6515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de la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lire les documentations</a:t>
            </a:r>
          </a:p>
          <a:p>
            <a:pPr lvl="0"/>
            <a:r>
              <a:rPr/>
              <a:t>Important d’écrire de la documentation</a:t>
            </a:r>
          </a:p>
          <a:p>
            <a:pPr lvl="0" indent="0" marL="0">
              <a:buNone/>
            </a:pPr>
            <a:r>
              <a:rPr b="1"/>
              <a:t>Python a une bonne documentation généralement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Installation et tentatives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Pour installer une bibliothèque, une ligne de commande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pip install NOM</a:t>
            </a:r>
          </a:p>
          <a:p>
            <a:pPr lvl="0"/>
            <a:r>
              <a:rPr/>
              <a:t>Dernière version compatible</a:t>
            </a:r>
          </a:p>
          <a:p>
            <a:pPr lvl="0"/>
            <a:r>
              <a:rPr/>
              <a:t>Installe aussi les dépendances</a:t>
            </a:r>
          </a:p>
          <a:p>
            <a:pPr lvl="0"/>
            <a:r>
              <a:rPr/>
              <a:t>Possibilité de préciser la version à installer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Dans un notebook</a:t>
            </a:r>
          </a:p>
          <a:p>
            <a:pPr lvl="0"/>
            <a:r>
              <a:rPr/>
              <a:t>installer requests</a:t>
            </a:r>
          </a:p>
          <a:p>
            <a:pPr lvl="0"/>
            <a:r>
              <a:rPr/>
              <a:t>lire la documentation</a:t>
            </a:r>
          </a:p>
          <a:p>
            <a:pPr lvl="0"/>
            <a:r>
              <a:rPr/>
              <a:t>récupérer une page</a:t>
            </a:r>
          </a:p>
          <a:p>
            <a:pPr lvl="0"/>
            <a:r>
              <a:rPr/>
              <a:t>voir le type des objets manipulés</a:t>
            </a:r>
          </a:p>
          <a:p>
            <a:pPr lvl="0"/>
            <a:r>
              <a:rPr/>
              <a:t>regarder le contenu récupéré</a:t>
            </a:r>
          </a:p>
          <a:p>
            <a:pPr lvl="0"/>
            <a:r>
              <a:rPr/>
              <a:t>comment tester la présence d’élément dans la page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Chemins &amp; fichiers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se repérer sur l’ordinateur</a:t>
            </a:r>
          </a:p>
          <a:p>
            <a:pPr lvl="0"/>
            <a:r>
              <a:rPr/>
              <a:t>Le dossier courant est </a:t>
            </a:r>
            <a:r>
              <a:rPr>
                <a:latin typeface="Courier"/>
              </a:rPr>
              <a:t>.</a:t>
            </a:r>
          </a:p>
          <a:p>
            <a:pPr lvl="0"/>
            <a:r>
              <a:rPr/>
              <a:t>Travailler en ligne de commande</a:t>
            </a:r>
          </a:p>
          <a:p>
            <a:pPr lvl="0"/>
            <a:r>
              <a:rPr/>
              <a:t>Possibilité d’utiliser le module os pour créer des dossiers</a:t>
            </a:r>
          </a:p>
          <a:p>
            <a:pPr lvl="0"/>
            <a:r>
              <a:rPr/>
              <a:t>Module </a:t>
            </a:r>
            <a:r>
              <a:rPr>
                <a:latin typeface="Courier"/>
              </a:rPr>
              <a:t>pathlib</a:t>
            </a:r>
            <a:r>
              <a:rPr/>
              <a:t> pour manipuler des objets </a:t>
            </a:r>
            <a:r>
              <a:rPr>
                <a:latin typeface="Courier"/>
              </a:rPr>
              <a:t>Path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Gérer du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Parser du HTML c’est pas évident</a:t>
            </a:r>
          </a:p>
          <a:p>
            <a:pPr lvl="0"/>
            <a:r>
              <a:rPr/>
              <a:t>Le problème est courant</a:t>
            </a:r>
          </a:p>
          <a:p>
            <a:pPr lvl="0"/>
            <a:r>
              <a:rPr/>
              <a:t>Il doit donc exister une bibliothèque</a:t>
            </a:r>
          </a:p>
          <a:p>
            <a:pPr lvl="0"/>
            <a:r>
              <a:rPr/>
              <a:t>Jetons un coup d’oeil sur </a:t>
            </a:r>
            <a:r>
              <a:rPr>
                <a:latin typeface="Courier"/>
              </a:rPr>
              <a:t>BeautifulSoup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À avoir en tête : des objets partout</a:t>
            </a:r>
          </a:p>
        </p:txBody>
      </p:sp>
      <p:pic>
        <p:nvPicPr>
          <p:cNvPr descr="img/primiti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1193800"/>
            <a:ext cx="2362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Étape suivante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Montée en abstraction</a:t>
            </a:r>
          </a:p>
          <a:p>
            <a:pPr lvl="0"/>
            <a:r>
              <a:rPr/>
              <a:t>Les fonctions</a:t>
            </a:r>
          </a:p>
          <a:p>
            <a:pPr lvl="0"/>
            <a:r>
              <a:rPr/>
              <a:t>Les bibliothèques</a:t>
            </a:r>
          </a:p>
          <a:p>
            <a:pPr lvl="0"/>
            <a:r>
              <a:rPr/>
              <a:t>Collecter des données</a:t>
            </a:r>
          </a:p>
          <a:p>
            <a:pPr lvl="0"/>
            <a:r>
              <a:rPr/>
              <a:t>Parler de vos données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 réduire son code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 stratégies pour avoir du code plus compact</a:t>
            </a:r>
          </a:p>
          <a:p>
            <a:pPr lvl="1"/>
            <a:r>
              <a:rPr/>
              <a:t>Exemple de la compréhension de liste</a:t>
            </a:r>
          </a:p>
          <a:p>
            <a:pPr lvl="0"/>
            <a:r>
              <a:rPr/>
              <a:t>Le décomposer en blocs faciles à lire</a:t>
            </a:r>
          </a:p>
          <a:p>
            <a:pPr lvl="0"/>
            <a:r>
              <a:rPr/>
              <a:t>Créer des fonctions</a:t>
            </a:r>
          </a:p>
          <a:p>
            <a:pPr lvl="0"/>
            <a:r>
              <a:rPr/>
              <a:t>Créer un module à part</a:t>
            </a:r>
          </a:p>
          <a:p>
            <a:pPr lvl="0"/>
            <a:r>
              <a:rPr/>
              <a:t>Créer une bibliothèque …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fonction est une séquence de code (une série d’opérations) entre des entrées et des sorties auquel on donne un nom.</a:t>
            </a:r>
          </a:p>
          <a:p>
            <a:pPr lvl="0"/>
            <a:r>
              <a:rPr/>
              <a:t>On déclare une fonction</a:t>
            </a:r>
          </a:p>
          <a:p>
            <a:pPr lvl="1"/>
            <a:r>
              <a:rPr/>
              <a:t>Ses arguments d’entrée</a:t>
            </a:r>
          </a:p>
          <a:p>
            <a:pPr lvl="1"/>
            <a:r>
              <a:rPr/>
              <a:t>Ce qu’elle renvoie</a:t>
            </a:r>
          </a:p>
          <a:p>
            <a:pPr lvl="1"/>
            <a:r>
              <a:rPr/>
              <a:t>Son nom</a:t>
            </a:r>
          </a:p>
          <a:p>
            <a:pPr lvl="0"/>
            <a:r>
              <a:rPr/>
              <a:t>On l’exécute ensuite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Fonctions de base de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print</a:t>
            </a:r>
          </a:p>
          <a:p>
            <a:pPr lvl="0"/>
            <a:r>
              <a:rPr/>
              <a:t>input</a:t>
            </a:r>
          </a:p>
          <a:p>
            <a:pPr lvl="0"/>
            <a:r>
              <a:rPr/>
              <a:t>type</a:t>
            </a:r>
          </a:p>
          <a:p>
            <a:pPr lvl="0"/>
            <a:r>
              <a:rPr/>
              <a:t>len</a:t>
            </a:r>
          </a:p>
          <a:p>
            <a:pPr lvl="0"/>
            <a:r>
              <a:rPr/>
              <a:t>range</a:t>
            </a:r>
          </a:p>
          <a:p>
            <a:pPr lvl="0"/>
            <a:r>
              <a:rPr/>
              <a:t>max</a:t>
            </a:r>
          </a:p>
          <a:p>
            <a:pPr lvl="0"/>
            <a:r>
              <a:rPr/>
              <a:t>sorted</a:t>
            </a:r>
          </a:p>
          <a:p>
            <a:pPr lvl="0"/>
            <a:r>
              <a:rPr/>
              <a:t>list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pour les SHS</dc:title>
  <dc:creator>Émilien Schultz</dc:creator>
  <cp:keywords/>
  <dcterms:created xsi:type="dcterms:W3CDTF">2024-12-13T09:30:03Z</dcterms:created>
  <dcterms:modified xsi:type="dcterms:W3CDTF">2024-12-13T09:30:03Z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2024-12-12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Au-delà du module standard, les bibliothèques</vt:lpwstr>
  </property>
  <property fmtid="{D5CDD505-2E9C-101B-9397-08002B2CF9AE}" pid="11" name="toc-title">
    <vt:lpwstr>Table of contents</vt:lpwstr>
  </property>
</Properties>
</file>